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1" r:id="rId3"/>
    <p:sldId id="282" r:id="rId4"/>
    <p:sldId id="283" r:id="rId5"/>
    <p:sldId id="27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48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302A-5084-4533-9DC9-4CA3AFB73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6A7C43-86E1-4AE9-BDE2-0AC2E739B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1A4B86-5BD1-4BCE-88C8-0C2262C44D42}"/>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5" name="Footer Placeholder 4">
            <a:extLst>
              <a:ext uri="{FF2B5EF4-FFF2-40B4-BE49-F238E27FC236}">
                <a16:creationId xmlns:a16="http://schemas.microsoft.com/office/drawing/2014/main" id="{5AC702BA-226C-4162-A3C7-E5222D3B7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A16D2-258E-408D-82CA-97B37D5D0F18}"/>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425148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03B3-6F5F-48C9-B68C-9750EC7C5C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440FCC-3497-466C-BA3C-277B49A658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761B8-CA09-49C5-A4EA-C18A7B7B6FAC}"/>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5" name="Footer Placeholder 4">
            <a:extLst>
              <a:ext uri="{FF2B5EF4-FFF2-40B4-BE49-F238E27FC236}">
                <a16:creationId xmlns:a16="http://schemas.microsoft.com/office/drawing/2014/main" id="{B78A4A31-677E-4B4D-8267-1DA245132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37D5F-CBF7-443D-99F4-F01F6C748FD2}"/>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186412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DFA6D-AD29-4E27-8B34-18CC1D2F4F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4555C6-1CE7-480E-9394-7DBBFBE0C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69B4B-0428-4BE0-A469-FB1EC4B27D56}"/>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5" name="Footer Placeholder 4">
            <a:extLst>
              <a:ext uri="{FF2B5EF4-FFF2-40B4-BE49-F238E27FC236}">
                <a16:creationId xmlns:a16="http://schemas.microsoft.com/office/drawing/2014/main" id="{CBDA12D7-2FDD-432E-893D-5E5DED3E9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43A4E-767D-482F-A49C-937A81987A0B}"/>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48651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6614-599C-400E-8CA9-3699648A5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20B67-39F6-42AB-9ADB-1523C36E42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D5CD1-5295-47BE-A239-129A558F6CD3}"/>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5" name="Footer Placeholder 4">
            <a:extLst>
              <a:ext uri="{FF2B5EF4-FFF2-40B4-BE49-F238E27FC236}">
                <a16:creationId xmlns:a16="http://schemas.microsoft.com/office/drawing/2014/main" id="{EB1FDD2B-686C-484A-B27D-603E9375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2FA48-4355-4E7A-AE2E-6B378459A93E}"/>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39858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5FC6-C0F1-4B68-9B9D-FA364B0650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477CA4-D3B9-426B-A155-EA99366CE1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7A3876-52B8-4D75-AF1E-1856CF539D6E}"/>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5" name="Footer Placeholder 4">
            <a:extLst>
              <a:ext uri="{FF2B5EF4-FFF2-40B4-BE49-F238E27FC236}">
                <a16:creationId xmlns:a16="http://schemas.microsoft.com/office/drawing/2014/main" id="{CB6FFF3C-90B0-4AB8-B804-A90BCA3AA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1ED0F-6FF6-45F7-8293-44B853ED9944}"/>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28922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806B-E34A-47DE-B03F-E72EDDDB0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0DC4E-6627-4850-BF76-6A6EDB3CF9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624E54-4C5B-42B0-9727-7CF45166D4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A17B2A-8B8A-4B32-9D21-618440C25D24}"/>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6" name="Footer Placeholder 5">
            <a:extLst>
              <a:ext uri="{FF2B5EF4-FFF2-40B4-BE49-F238E27FC236}">
                <a16:creationId xmlns:a16="http://schemas.microsoft.com/office/drawing/2014/main" id="{505D1612-021D-45E4-94FC-B5202BBC7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445A4-A855-46C6-B700-E14825E9B5F5}"/>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348197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82EA-BD61-49C0-B4D7-F97A1C4F6E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6A0100-D204-418C-9D4F-9BD1E64CE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4DB35-F168-40F4-97A8-DA116922D0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EF07B3-5CB0-4F02-B449-7EF4C71F1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AE508-BA3B-417E-9F61-F3E9251FDF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983CFD-F158-4976-A322-D93D136ECD6A}"/>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8" name="Footer Placeholder 7">
            <a:extLst>
              <a:ext uri="{FF2B5EF4-FFF2-40B4-BE49-F238E27FC236}">
                <a16:creationId xmlns:a16="http://schemas.microsoft.com/office/drawing/2014/main" id="{A7D83CE3-8065-47AD-B5EA-B1DED62A72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799CCE-EACE-48FD-954F-D8FFF22175FC}"/>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19587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4D20-D6A8-4A75-A4C6-824468D4DB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1AAB9-F2DB-4BCC-8079-BEF9534F773F}"/>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4" name="Footer Placeholder 3">
            <a:extLst>
              <a:ext uri="{FF2B5EF4-FFF2-40B4-BE49-F238E27FC236}">
                <a16:creationId xmlns:a16="http://schemas.microsoft.com/office/drawing/2014/main" id="{BAFB00E1-9B4F-4CAB-A907-8565D69239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33606A-B187-44D0-81E5-AD04E3FB9D47}"/>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182653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B453B-CFA4-49FA-8BD8-43B0EF564524}"/>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3" name="Footer Placeholder 2">
            <a:extLst>
              <a:ext uri="{FF2B5EF4-FFF2-40B4-BE49-F238E27FC236}">
                <a16:creationId xmlns:a16="http://schemas.microsoft.com/office/drawing/2014/main" id="{A0D72B8F-EE88-4CA5-82A0-8900A71EA7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D936B1-B27F-44FA-8468-E0CCDB4E547E}"/>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194610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9EF2-7EDA-4785-A9C0-F0603148A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FA8861-04CC-48A2-BDE1-940FB233B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D3168D-72C3-4C29-AE2F-37154022C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01D638-544A-401D-8639-DD7D343329CD}"/>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6" name="Footer Placeholder 5">
            <a:extLst>
              <a:ext uri="{FF2B5EF4-FFF2-40B4-BE49-F238E27FC236}">
                <a16:creationId xmlns:a16="http://schemas.microsoft.com/office/drawing/2014/main" id="{3B71C130-D40A-4BAD-92E4-4ACA87679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BCFFE-4F58-44B5-8358-2BB68F58E696}"/>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374916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1349-CB26-4679-83B8-B5AF202F7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01D1EB-B664-47AA-A3F4-8CFC0138A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D70251-6778-4CD9-B6B4-4EB07ABEE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D03DC-88BB-4A30-9D52-00945FC4609A}"/>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6" name="Footer Placeholder 5">
            <a:extLst>
              <a:ext uri="{FF2B5EF4-FFF2-40B4-BE49-F238E27FC236}">
                <a16:creationId xmlns:a16="http://schemas.microsoft.com/office/drawing/2014/main" id="{91BB5B7C-9EB9-4885-8287-FC317D91D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6BC1B-D3B6-4E45-8FFB-7FC75BA503EE}"/>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13791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BFB111-D886-4C38-BE1D-1D66DA575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48B695-8F55-4359-8801-6221ACB8F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9D71E-BB28-46B0-8D54-59C441D0A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0D56A-828B-4070-A44C-2CD0141DFF4B}" type="datetimeFigureOut">
              <a:rPr lang="en-US" smtClean="0"/>
              <a:t>5/1/2023</a:t>
            </a:fld>
            <a:endParaRPr lang="en-US"/>
          </a:p>
        </p:txBody>
      </p:sp>
      <p:sp>
        <p:nvSpPr>
          <p:cNvPr id="5" name="Footer Placeholder 4">
            <a:extLst>
              <a:ext uri="{FF2B5EF4-FFF2-40B4-BE49-F238E27FC236}">
                <a16:creationId xmlns:a16="http://schemas.microsoft.com/office/drawing/2014/main" id="{EE20CAA3-6483-493D-95A6-1A6D3F206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BF0061-4612-4FB7-8E05-BB2C2A48C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1B686-27FB-452E-982D-B140F2B4B3B0}" type="slidenum">
              <a:rPr lang="en-US" smtClean="0"/>
              <a:t>‹#›</a:t>
            </a:fld>
            <a:endParaRPr lang="en-US"/>
          </a:p>
        </p:txBody>
      </p:sp>
    </p:spTree>
    <p:extLst>
      <p:ext uri="{BB962C8B-B14F-4D97-AF65-F5344CB8AC3E}">
        <p14:creationId xmlns:p14="http://schemas.microsoft.com/office/powerpoint/2010/main" val="3093027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projectsmoodle.up.krakow.pl/login/index.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874A6A9-41FF-4E33-AFA8-F9F81436A5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721D730E-1F97-4071-B143-B05E6D2599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4" name="Freeform: Shape 11">
              <a:extLst>
                <a:ext uri="{FF2B5EF4-FFF2-40B4-BE49-F238E27FC236}">
                  <a16:creationId xmlns:a16="http://schemas.microsoft.com/office/drawing/2014/main" id="{B3849C6A-9EE5-4604-8EAE-DD4796B79D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308677BE-069B-4A4D-8732-E26B6EF567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A9A575B-DD07-4388-963B-0AF3FDDCF3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55285E4-21EB-4EC1-AB8E-36E881E899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6A0C77B5-3FAA-4D4F-9555-89D7516088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DA46556D-445B-4CD0-87A0-02A30BD1B15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Subtitle 9">
            <a:extLst>
              <a:ext uri="{FF2B5EF4-FFF2-40B4-BE49-F238E27FC236}">
                <a16:creationId xmlns:a16="http://schemas.microsoft.com/office/drawing/2014/main" id="{12B52C84-EF62-49D9-B058-5CA4EDDAC167}"/>
              </a:ext>
            </a:extLst>
          </p:cNvPr>
          <p:cNvSpPr txBox="1">
            <a:spLocks/>
          </p:cNvSpPr>
          <p:nvPr/>
        </p:nvSpPr>
        <p:spPr>
          <a:xfrm>
            <a:off x="436484" y="4040089"/>
            <a:ext cx="11532093" cy="88537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Title: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ONLIFE-</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Final Event -  Belgium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Presenter: Prof. Gregory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Makrides</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European Association of Career Guidance - EACG</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pic>
        <p:nvPicPr>
          <p:cNvPr id="21" name="Picture 20">
            <a:extLst>
              <a:ext uri="{FF2B5EF4-FFF2-40B4-BE49-F238E27FC236}">
                <a16:creationId xmlns:a16="http://schemas.microsoft.com/office/drawing/2014/main" id="{BD0D427D-58EB-4F30-957E-BE74DEF67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485" y="5656406"/>
            <a:ext cx="4004092" cy="927987"/>
          </a:xfrm>
          <a:prstGeom prst="rect">
            <a:avLst/>
          </a:prstGeom>
        </p:spPr>
      </p:pic>
      <p:sp>
        <p:nvSpPr>
          <p:cNvPr id="22" name="TextBox 21">
            <a:extLst>
              <a:ext uri="{FF2B5EF4-FFF2-40B4-BE49-F238E27FC236}">
                <a16:creationId xmlns:a16="http://schemas.microsoft.com/office/drawing/2014/main" id="{304BFC80-EB90-494E-88F9-8E6C86008CC6}"/>
              </a:ext>
            </a:extLst>
          </p:cNvPr>
          <p:cNvSpPr txBox="1"/>
          <p:nvPr/>
        </p:nvSpPr>
        <p:spPr>
          <a:xfrm>
            <a:off x="292621" y="5928709"/>
            <a:ext cx="7479377" cy="6924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This project has been funded with support from the European Commission. This PowerPoint reflects the views only of the author, and the Commission cannot be held responsible for any use which may be made of the information contained herein.</a:t>
            </a:r>
          </a:p>
        </p:txBody>
      </p:sp>
      <p:pic>
        <p:nvPicPr>
          <p:cNvPr id="3" name="Picture 2">
            <a:extLst>
              <a:ext uri="{FF2B5EF4-FFF2-40B4-BE49-F238E27FC236}">
                <a16:creationId xmlns:a16="http://schemas.microsoft.com/office/drawing/2014/main" id="{29FFED3E-5E71-C62C-51FF-4558FC3AC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884" y="123077"/>
            <a:ext cx="1549421" cy="1543309"/>
          </a:xfrm>
          <a:prstGeom prst="rect">
            <a:avLst/>
          </a:prstGeom>
        </p:spPr>
      </p:pic>
      <p:sp>
        <p:nvSpPr>
          <p:cNvPr id="2" name="Title 1">
            <a:extLst>
              <a:ext uri="{FF2B5EF4-FFF2-40B4-BE49-F238E27FC236}">
                <a16:creationId xmlns:a16="http://schemas.microsoft.com/office/drawing/2014/main" id="{157E8E47-BD9D-00F6-A4E6-FB0919B92A3B}"/>
              </a:ext>
            </a:extLst>
          </p:cNvPr>
          <p:cNvSpPr txBox="1">
            <a:spLocks/>
          </p:cNvSpPr>
          <p:nvPr/>
        </p:nvSpPr>
        <p:spPr>
          <a:xfrm>
            <a:off x="472718" y="1358406"/>
            <a:ext cx="11246258" cy="291901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ONLIFE: Empower hybrid Competences for </a:t>
            </a:r>
            <a:r>
              <a:rPr kumimoji="0" lang="en-US" sz="3600" b="0" i="0" u="none" strike="noStrike" kern="1200" cap="none" spc="0" normalizeH="0" baseline="0" noProof="0" dirty="0" err="1">
                <a:ln>
                  <a:noFill/>
                </a:ln>
                <a:solidFill>
                  <a:prstClr val="black"/>
                </a:solidFill>
                <a:effectLst/>
                <a:uLnTx/>
                <a:uFillTx/>
                <a:latin typeface="Calibri Light" panose="020F0302020204030204"/>
                <a:ea typeface="+mj-ea"/>
                <a:cs typeface="+mj-cs"/>
              </a:rPr>
              <a:t>Onlife</a:t>
            </a: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 Adaptable Teaching in School Education in times of pandemic</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ONLIFE-</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Final Event -  Brussels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Calibri Light" panose="020F0302020204030204"/>
                <a:ea typeface="+mj-ea"/>
                <a:cs typeface="+mj-cs"/>
              </a:rPr>
              <a:t>3 May 2023, European Parliament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Calibri Light" panose="020F0302020204030204"/>
                <a:ea typeface="+mj-ea"/>
                <a:cs typeface="+mj-cs"/>
              </a:rPr>
              <a:t>Reference Number: 2020-1-PL01-KA226-SCH-095529</a:t>
            </a:r>
          </a:p>
        </p:txBody>
      </p:sp>
    </p:spTree>
    <p:extLst>
      <p:ext uri="{BB962C8B-B14F-4D97-AF65-F5344CB8AC3E}">
        <p14:creationId xmlns:p14="http://schemas.microsoft.com/office/powerpoint/2010/main" val="299655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508" y="355900"/>
            <a:ext cx="2368660" cy="548960"/>
          </a:xfrm>
          <a:prstGeom prst="rect">
            <a:avLst/>
          </a:prstGeom>
        </p:spPr>
      </p:pic>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167180"/>
            <a:ext cx="1162550" cy="1157964"/>
          </a:xfrm>
          <a:prstGeom prst="rect">
            <a:avLst/>
          </a:prstGeom>
        </p:spPr>
      </p:pic>
      <p:sp>
        <p:nvSpPr>
          <p:cNvPr id="7" name="Title 1">
            <a:extLst>
              <a:ext uri="{FF2B5EF4-FFF2-40B4-BE49-F238E27FC236}">
                <a16:creationId xmlns:a16="http://schemas.microsoft.com/office/drawing/2014/main" id="{F42D79DB-1466-3BBB-EE0A-980B9443C475}"/>
              </a:ext>
            </a:extLst>
          </p:cNvPr>
          <p:cNvSpPr txBox="1">
            <a:spLocks/>
          </p:cNvSpPr>
          <p:nvPr/>
        </p:nvSpPr>
        <p:spPr>
          <a:xfrm>
            <a:off x="1701738" y="204043"/>
            <a:ext cx="8126044" cy="83622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solidFill>
                  <a:schemeClr val="tx2"/>
                </a:solidFill>
              </a:rPr>
              <a:t>IO2: A Training course for teaching in SE</a:t>
            </a:r>
            <a:endParaRPr kumimoji="0" lang="en-US" sz="36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
        <p:nvSpPr>
          <p:cNvPr id="10" name="Content Placeholder 2">
            <a:extLst>
              <a:ext uri="{FF2B5EF4-FFF2-40B4-BE49-F238E27FC236}">
                <a16:creationId xmlns:a16="http://schemas.microsoft.com/office/drawing/2014/main" id="{8EA0415E-9D68-9E1C-2967-A24932C6BDC1}"/>
              </a:ext>
            </a:extLst>
          </p:cNvPr>
          <p:cNvSpPr>
            <a:spLocks noGrp="1"/>
          </p:cNvSpPr>
          <p:nvPr>
            <p:ph idx="1"/>
          </p:nvPr>
        </p:nvSpPr>
        <p:spPr>
          <a:xfrm>
            <a:off x="1281837" y="2120046"/>
            <a:ext cx="10085245" cy="3911637"/>
          </a:xfrm>
        </p:spPr>
        <p:txBody>
          <a:bodyPr>
            <a:normAutofit fontScale="92500" lnSpcReduction="20000"/>
          </a:bodyPr>
          <a:lstStyle/>
          <a:p>
            <a:pPr marL="0" indent="0" algn="just">
              <a:buNone/>
            </a:pPr>
            <a:r>
              <a:rPr lang="en-US" sz="2000" dirty="0">
                <a:solidFill>
                  <a:schemeClr val="tx2"/>
                </a:solidFill>
              </a:rPr>
              <a:t>The second output of the project aims at increasing teachers’ abilities in the use of digital technologies through online collaboration environments in School Education (SE). The consortium:</a:t>
            </a:r>
          </a:p>
          <a:p>
            <a:pPr marL="0" indent="0" algn="just">
              <a:buNone/>
            </a:pPr>
            <a:endParaRPr lang="en-US" sz="2000" dirty="0">
              <a:solidFill>
                <a:schemeClr val="tx2"/>
              </a:solidFill>
            </a:endParaRPr>
          </a:p>
          <a:p>
            <a:pPr algn="just">
              <a:buFont typeface="Wingdings" panose="05000000000000000000" pitchFamily="2" charset="2"/>
              <a:buChar char="Ø"/>
            </a:pPr>
            <a:r>
              <a:rPr lang="en-US" sz="2000" dirty="0">
                <a:solidFill>
                  <a:schemeClr val="tx2"/>
                </a:solidFill>
              </a:rPr>
              <a:t>developed a set of 8 modules that support teachers’ professional development in the digital era.</a:t>
            </a:r>
          </a:p>
          <a:p>
            <a:pPr algn="just">
              <a:buFont typeface="Wingdings" panose="05000000000000000000" pitchFamily="2" charset="2"/>
              <a:buChar char="Ø"/>
            </a:pPr>
            <a:endParaRPr lang="en-US" sz="2000" dirty="0">
              <a:solidFill>
                <a:schemeClr val="tx2"/>
              </a:solidFill>
            </a:endParaRPr>
          </a:p>
          <a:p>
            <a:pPr algn="just">
              <a:buFont typeface="Wingdings" panose="05000000000000000000" pitchFamily="2" charset="2"/>
              <a:buChar char="Ø"/>
            </a:pPr>
            <a:r>
              <a:rPr lang="en-US" sz="2000" dirty="0">
                <a:solidFill>
                  <a:schemeClr val="tx2"/>
                </a:solidFill>
              </a:rPr>
              <a:t>produced an online environment for online teachers in SE to update emerging digital competencies for online and blended teaching in SE.</a:t>
            </a:r>
          </a:p>
          <a:p>
            <a:pPr algn="just">
              <a:buFont typeface="Wingdings" panose="05000000000000000000" pitchFamily="2" charset="2"/>
              <a:buChar char="Ø"/>
            </a:pPr>
            <a:endParaRPr lang="en-US" sz="2000" dirty="0">
              <a:solidFill>
                <a:schemeClr val="tx2"/>
              </a:solidFill>
            </a:endParaRPr>
          </a:p>
          <a:p>
            <a:pPr algn="just">
              <a:buFont typeface="Wingdings" panose="05000000000000000000" pitchFamily="2" charset="2"/>
              <a:buChar char="Ø"/>
            </a:pPr>
            <a:r>
              <a:rPr lang="en-US" sz="2000" dirty="0">
                <a:solidFill>
                  <a:schemeClr val="tx2"/>
                </a:solidFill>
              </a:rPr>
              <a:t>After </a:t>
            </a:r>
            <a:r>
              <a:rPr lang="en-US" sz="2000" dirty="0" smtClean="0">
                <a:solidFill>
                  <a:schemeClr val="tx2"/>
                </a:solidFill>
              </a:rPr>
              <a:t>an internal piloting of the </a:t>
            </a:r>
            <a:r>
              <a:rPr lang="en-US" sz="2000">
                <a:solidFill>
                  <a:schemeClr val="tx2"/>
                </a:solidFill>
              </a:rPr>
              <a:t>developed </a:t>
            </a:r>
            <a:r>
              <a:rPr lang="en-US" sz="2000" smtClean="0">
                <a:solidFill>
                  <a:schemeClr val="tx2"/>
                </a:solidFill>
              </a:rPr>
              <a:t>modules, </a:t>
            </a:r>
            <a:r>
              <a:rPr lang="en-US" sz="2000" dirty="0">
                <a:solidFill>
                  <a:schemeClr val="tx2"/>
                </a:solidFill>
              </a:rPr>
              <a:t>the consortium piloted the online learning environment and modules with school teachers and educational leaders in order to validate the developed material.</a:t>
            </a:r>
          </a:p>
          <a:p>
            <a:pPr marL="0" indent="0">
              <a:buNone/>
            </a:pPr>
            <a:endParaRPr lang="en-US" sz="2000" dirty="0">
              <a:solidFill>
                <a:schemeClr val="tx2"/>
              </a:solidFill>
            </a:endParaRPr>
          </a:p>
          <a:p>
            <a:pPr marL="0" indent="0" algn="ctr">
              <a:buNone/>
            </a:pPr>
            <a:r>
              <a:rPr lang="en-US" sz="2000" dirty="0">
                <a:solidFill>
                  <a:schemeClr val="tx2"/>
                </a:solidFill>
              </a:rPr>
              <a:t>O2. A Training course for teaching in SE: </a:t>
            </a:r>
            <a:r>
              <a:rPr lang="en-US" sz="2000" dirty="0">
                <a:solidFill>
                  <a:schemeClr val="tx2"/>
                </a:solidFill>
                <a:hlinkClick r:id="rId4"/>
              </a:rPr>
              <a:t>https://projectsmoodle.up.krakow.pl/login/index.php</a:t>
            </a:r>
            <a:endParaRPr lang="en-US" sz="2000" dirty="0">
              <a:solidFill>
                <a:schemeClr val="tx2"/>
              </a:solidFill>
            </a:endParaRPr>
          </a:p>
        </p:txBody>
      </p:sp>
    </p:spTree>
    <p:extLst>
      <p:ext uri="{BB962C8B-B14F-4D97-AF65-F5344CB8AC3E}">
        <p14:creationId xmlns:p14="http://schemas.microsoft.com/office/powerpoint/2010/main" val="384103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508" y="355900"/>
            <a:ext cx="2368660" cy="548960"/>
          </a:xfrm>
          <a:prstGeom prst="rect">
            <a:avLst/>
          </a:prstGeom>
        </p:spPr>
      </p:pic>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167180"/>
            <a:ext cx="1162550" cy="1157964"/>
          </a:xfrm>
          <a:prstGeom prst="rect">
            <a:avLst/>
          </a:prstGeom>
        </p:spPr>
      </p:pic>
      <p:sp>
        <p:nvSpPr>
          <p:cNvPr id="7" name="Title 1">
            <a:extLst>
              <a:ext uri="{FF2B5EF4-FFF2-40B4-BE49-F238E27FC236}">
                <a16:creationId xmlns:a16="http://schemas.microsoft.com/office/drawing/2014/main" id="{F42D79DB-1466-3BBB-EE0A-980B9443C475}"/>
              </a:ext>
            </a:extLst>
          </p:cNvPr>
          <p:cNvSpPr txBox="1">
            <a:spLocks/>
          </p:cNvSpPr>
          <p:nvPr/>
        </p:nvSpPr>
        <p:spPr>
          <a:xfrm>
            <a:off x="1701738" y="204043"/>
            <a:ext cx="8126044" cy="83622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solidFill>
                  <a:schemeClr val="tx2"/>
                </a:solidFill>
              </a:rPr>
              <a:t>ONLIFE Training Course Modules</a:t>
            </a:r>
            <a:endParaRPr kumimoji="0" lang="en-US" sz="36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
        <p:nvSpPr>
          <p:cNvPr id="10" name="Content Placeholder 2">
            <a:extLst>
              <a:ext uri="{FF2B5EF4-FFF2-40B4-BE49-F238E27FC236}">
                <a16:creationId xmlns:a16="http://schemas.microsoft.com/office/drawing/2014/main" id="{8EA0415E-9D68-9E1C-2967-A24932C6BDC1}"/>
              </a:ext>
            </a:extLst>
          </p:cNvPr>
          <p:cNvSpPr>
            <a:spLocks noGrp="1"/>
          </p:cNvSpPr>
          <p:nvPr>
            <p:ph idx="1"/>
          </p:nvPr>
        </p:nvSpPr>
        <p:spPr>
          <a:xfrm>
            <a:off x="510768" y="1477001"/>
            <a:ext cx="11154490" cy="5025099"/>
          </a:xfrm>
        </p:spPr>
        <p:txBody>
          <a:bodyPr>
            <a:normAutofit fontScale="92500" lnSpcReduction="10000"/>
          </a:bodyPr>
          <a:lstStyle/>
          <a:p>
            <a:pPr marL="0" indent="0" algn="just">
              <a:buNone/>
            </a:pPr>
            <a:r>
              <a:rPr lang="en-US" sz="2000" b="1" dirty="0" smtClean="0">
                <a:solidFill>
                  <a:srgbClr val="0000FF"/>
                </a:solidFill>
              </a:rPr>
              <a:t>1. Introducing ONLIFE</a:t>
            </a:r>
          </a:p>
          <a:p>
            <a:pPr algn="just"/>
            <a:r>
              <a:rPr lang="en-US" sz="1400" b="0" i="0" dirty="0" smtClean="0">
                <a:solidFill>
                  <a:srgbClr val="374151"/>
                </a:solidFill>
                <a:effectLst/>
              </a:rPr>
              <a:t>"</a:t>
            </a:r>
            <a:r>
              <a:rPr lang="en-US" sz="1400" b="0" i="0" dirty="0" err="1" smtClean="0">
                <a:solidFill>
                  <a:srgbClr val="374151"/>
                </a:solidFill>
                <a:effectLst/>
              </a:rPr>
              <a:t>Onlife</a:t>
            </a:r>
            <a:r>
              <a:rPr lang="en-US" sz="1400" b="0" i="0" dirty="0" smtClean="0">
                <a:solidFill>
                  <a:srgbClr val="374151"/>
                </a:solidFill>
                <a:effectLst/>
              </a:rPr>
              <a:t>" refers to our experiences with the increasing pervasiveness of information and communication technologies in our lives, as defined by Luciano </a:t>
            </a:r>
            <a:r>
              <a:rPr lang="en-US" sz="1400" b="0" i="0" dirty="0" err="1" smtClean="0">
                <a:solidFill>
                  <a:srgbClr val="374151"/>
                </a:solidFill>
                <a:effectLst/>
              </a:rPr>
              <a:t>Floridi</a:t>
            </a:r>
            <a:r>
              <a:rPr lang="en-US" sz="1400" b="0" i="0" dirty="0" smtClean="0">
                <a:solidFill>
                  <a:srgbClr val="374151"/>
                </a:solidFill>
                <a:effectLst/>
              </a:rPr>
              <a:t>. </a:t>
            </a:r>
          </a:p>
          <a:p>
            <a:pPr algn="just"/>
            <a:r>
              <a:rPr lang="en-US" sz="1400" b="0" i="0" dirty="0" smtClean="0">
                <a:solidFill>
                  <a:srgbClr val="374151"/>
                </a:solidFill>
                <a:effectLst/>
              </a:rPr>
              <a:t>ICT </a:t>
            </a:r>
            <a:r>
              <a:rPr lang="en-US" sz="1400" b="0" i="0" dirty="0">
                <a:solidFill>
                  <a:srgbClr val="374151"/>
                </a:solidFill>
                <a:effectLst/>
              </a:rPr>
              <a:t>impacts various aspects of our lives, including shopping, working, learning, health, travel, entertainment, relationships, law, finance, and politics. </a:t>
            </a:r>
          </a:p>
          <a:p>
            <a:pPr algn="just"/>
            <a:r>
              <a:rPr lang="en-US" sz="1400" b="0" i="0" dirty="0">
                <a:solidFill>
                  <a:srgbClr val="374151"/>
                </a:solidFill>
                <a:effectLst/>
              </a:rPr>
              <a:t>ICT is a transformative force that is changing our realities.</a:t>
            </a:r>
            <a:endParaRPr lang="en-US" sz="2000" dirty="0">
              <a:solidFill>
                <a:schemeClr val="tx2"/>
              </a:solidFill>
            </a:endParaRPr>
          </a:p>
          <a:p>
            <a:pPr marL="0" indent="0" algn="just">
              <a:buNone/>
            </a:pPr>
            <a:r>
              <a:rPr lang="en-US" sz="2000" b="1" dirty="0">
                <a:solidFill>
                  <a:srgbClr val="0000FF"/>
                </a:solidFill>
              </a:rPr>
              <a:t>2. Online training for learning with online learning environments</a:t>
            </a:r>
          </a:p>
          <a:p>
            <a:pPr algn="just"/>
            <a:r>
              <a:rPr lang="en-US" sz="1400" b="0" i="0" dirty="0">
                <a:solidFill>
                  <a:srgbClr val="374151"/>
                </a:solidFill>
                <a:effectLst/>
              </a:rPr>
              <a:t>An online learning environment has no physical location, and instructors and students are separated by space. </a:t>
            </a:r>
          </a:p>
          <a:p>
            <a:pPr algn="just"/>
            <a:r>
              <a:rPr lang="en-US" sz="1400" b="0" i="0" dirty="0">
                <a:solidFill>
                  <a:srgbClr val="374151"/>
                </a:solidFill>
                <a:effectLst/>
              </a:rPr>
              <a:t>It is housed within a learning management system (LMS) framework, including areas for engagement and instructional tools. </a:t>
            </a:r>
          </a:p>
          <a:p>
            <a:pPr algn="just"/>
            <a:r>
              <a:rPr lang="en-US" sz="1400" b="0" i="0" dirty="0">
                <a:solidFill>
                  <a:srgbClr val="374151"/>
                </a:solidFill>
                <a:effectLst/>
              </a:rPr>
              <a:t>Online learning environments may be synchronous, asynchronous, or a mix of both.</a:t>
            </a:r>
            <a:endParaRPr lang="en-US" sz="2000" dirty="0">
              <a:solidFill>
                <a:schemeClr val="tx2"/>
              </a:solidFill>
            </a:endParaRPr>
          </a:p>
          <a:p>
            <a:pPr marL="0" indent="0" algn="just">
              <a:buNone/>
            </a:pPr>
            <a:r>
              <a:rPr lang="en-US" sz="2000" b="1" dirty="0">
                <a:solidFill>
                  <a:srgbClr val="0000FF"/>
                </a:solidFill>
              </a:rPr>
              <a:t>3. Digital Skills for online teaching</a:t>
            </a:r>
          </a:p>
          <a:p>
            <a:pPr algn="just"/>
            <a:r>
              <a:rPr lang="en-US" sz="1400" b="0" i="0" dirty="0">
                <a:solidFill>
                  <a:srgbClr val="374151"/>
                </a:solidFill>
                <a:effectLst/>
              </a:rPr>
              <a:t>The online course module helps educators develop digital skills for successful online teaching. </a:t>
            </a:r>
          </a:p>
          <a:p>
            <a:pPr algn="just"/>
            <a:r>
              <a:rPr lang="en-US" sz="1400" b="0" i="0" dirty="0">
                <a:solidFill>
                  <a:srgbClr val="374151"/>
                </a:solidFill>
                <a:effectLst/>
              </a:rPr>
              <a:t>It covers essential principles of effective online teaching and introduces digital tools and platforms used in online education. </a:t>
            </a:r>
          </a:p>
          <a:p>
            <a:pPr algn="just"/>
            <a:r>
              <a:rPr lang="en-US" sz="1400" b="0" i="0" dirty="0">
                <a:solidFill>
                  <a:srgbClr val="374151"/>
                </a:solidFill>
                <a:effectLst/>
              </a:rPr>
              <a:t>Participants will learn to organize ideas, collaborate, create quizzes, collect and give effective student feedback and engage in synchronous and asynchronous activities.</a:t>
            </a:r>
          </a:p>
          <a:p>
            <a:pPr marL="0" indent="0" algn="just">
              <a:buNone/>
            </a:pPr>
            <a:r>
              <a:rPr lang="en-US" sz="2000" b="1" dirty="0">
                <a:solidFill>
                  <a:srgbClr val="0000FF"/>
                </a:solidFill>
              </a:rPr>
              <a:t>4. Cooperating, sharing resources and co-teaching</a:t>
            </a:r>
          </a:p>
          <a:p>
            <a:pPr algn="just"/>
            <a:r>
              <a:rPr lang="en-US" sz="1400" b="0" i="0" dirty="0">
                <a:solidFill>
                  <a:srgbClr val="374151"/>
                </a:solidFill>
                <a:effectLst/>
              </a:rPr>
              <a:t>Collaboration is essential for teachers and trainers in online education.</a:t>
            </a:r>
          </a:p>
          <a:p>
            <a:pPr algn="just"/>
            <a:r>
              <a:rPr lang="en-US" sz="1400" dirty="0">
                <a:solidFill>
                  <a:srgbClr val="374151"/>
                </a:solidFill>
              </a:rPr>
              <a:t>T</a:t>
            </a:r>
            <a:r>
              <a:rPr lang="en-US" sz="1400" b="0" i="0" dirty="0">
                <a:solidFill>
                  <a:srgbClr val="374151"/>
                </a:solidFill>
                <a:effectLst/>
              </a:rPr>
              <a:t>his online course module teaches participants to cooperate, share resources, and co-teach in an online environment. </a:t>
            </a:r>
          </a:p>
          <a:p>
            <a:pPr algn="just"/>
            <a:r>
              <a:rPr lang="en-US" sz="1400" b="0" i="0" dirty="0">
                <a:solidFill>
                  <a:srgbClr val="374151"/>
                </a:solidFill>
                <a:effectLst/>
              </a:rPr>
              <a:t>Participants will develop collaborative skills, communication techniques, and explore digital tools and platforms for effective co-teaching.</a:t>
            </a:r>
            <a:endParaRPr lang="en-US" sz="2000" dirty="0">
              <a:solidFill>
                <a:schemeClr val="tx2"/>
              </a:solidFill>
            </a:endParaRPr>
          </a:p>
        </p:txBody>
      </p:sp>
    </p:spTree>
    <p:extLst>
      <p:ext uri="{BB962C8B-B14F-4D97-AF65-F5344CB8AC3E}">
        <p14:creationId xmlns:p14="http://schemas.microsoft.com/office/powerpoint/2010/main" val="317421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508" y="355900"/>
            <a:ext cx="2368660" cy="548960"/>
          </a:xfrm>
          <a:prstGeom prst="rect">
            <a:avLst/>
          </a:prstGeom>
        </p:spPr>
      </p:pic>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167180"/>
            <a:ext cx="1162550" cy="1157964"/>
          </a:xfrm>
          <a:prstGeom prst="rect">
            <a:avLst/>
          </a:prstGeom>
        </p:spPr>
      </p:pic>
      <p:sp>
        <p:nvSpPr>
          <p:cNvPr id="3" name="Content Placeholder 2">
            <a:extLst>
              <a:ext uri="{FF2B5EF4-FFF2-40B4-BE49-F238E27FC236}">
                <a16:creationId xmlns:a16="http://schemas.microsoft.com/office/drawing/2014/main" id="{FC5ECB97-F109-89CE-00D7-A6E0BC86D617}"/>
              </a:ext>
            </a:extLst>
          </p:cNvPr>
          <p:cNvSpPr txBox="1">
            <a:spLocks/>
          </p:cNvSpPr>
          <p:nvPr/>
        </p:nvSpPr>
        <p:spPr>
          <a:xfrm>
            <a:off x="510767" y="1477001"/>
            <a:ext cx="11136736" cy="50250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solidFill>
                  <a:srgbClr val="0000FF"/>
                </a:solidFill>
              </a:rPr>
              <a:t>5. Online teaching strategies and relevant practices to enable student learning</a:t>
            </a:r>
          </a:p>
          <a:p>
            <a:pPr algn="just"/>
            <a:r>
              <a:rPr lang="en-US" sz="1400" b="0" i="0" dirty="0">
                <a:solidFill>
                  <a:srgbClr val="374151"/>
                </a:solidFill>
                <a:effectLst/>
                <a:latin typeface="Söhne"/>
              </a:rPr>
              <a:t>Teachers learn effective online teaching strategies that engage students. </a:t>
            </a:r>
          </a:p>
          <a:p>
            <a:pPr algn="just"/>
            <a:r>
              <a:rPr lang="en-US" sz="1400" b="0" i="0" dirty="0">
                <a:solidFill>
                  <a:srgbClr val="374151"/>
                </a:solidFill>
                <a:effectLst/>
                <a:latin typeface="Söhne"/>
              </a:rPr>
              <a:t>They learn to create interactive learning experiences and assess student progress. </a:t>
            </a:r>
          </a:p>
          <a:p>
            <a:pPr algn="just"/>
            <a:r>
              <a:rPr lang="en-US" sz="1400" b="0" i="0" dirty="0">
                <a:solidFill>
                  <a:srgbClr val="374151"/>
                </a:solidFill>
                <a:effectLst/>
                <a:latin typeface="Söhne"/>
              </a:rPr>
              <a:t>Best practices for accessibility, motivation, and collaboration in online teaching are covered.</a:t>
            </a:r>
            <a:endParaRPr lang="en-US" sz="2000" dirty="0">
              <a:solidFill>
                <a:schemeClr val="tx2"/>
              </a:solidFill>
            </a:endParaRPr>
          </a:p>
          <a:p>
            <a:pPr marL="0" indent="0" algn="just">
              <a:buNone/>
            </a:pPr>
            <a:r>
              <a:rPr lang="en-US" sz="2000" b="1" dirty="0">
                <a:solidFill>
                  <a:srgbClr val="0000FF"/>
                </a:solidFill>
              </a:rPr>
              <a:t>6. Effective communication and collaboration using technology</a:t>
            </a:r>
          </a:p>
          <a:p>
            <a:pPr algn="just"/>
            <a:r>
              <a:rPr lang="en-US" sz="1400" b="0" i="0" dirty="0">
                <a:solidFill>
                  <a:srgbClr val="374151"/>
                </a:solidFill>
                <a:effectLst/>
                <a:latin typeface="Söhne"/>
              </a:rPr>
              <a:t>This module trains teachers/trainers on using technology for effective communication and collaboration. </a:t>
            </a:r>
          </a:p>
          <a:p>
            <a:pPr algn="just"/>
            <a:r>
              <a:rPr lang="en-US" sz="1400" b="0" i="0" dirty="0">
                <a:solidFill>
                  <a:srgbClr val="374151"/>
                </a:solidFill>
                <a:effectLst/>
                <a:latin typeface="Söhne"/>
              </a:rPr>
              <a:t>They learn digital tools for managing group work and creating and sharing resources. </a:t>
            </a:r>
          </a:p>
          <a:p>
            <a:pPr algn="just"/>
            <a:r>
              <a:rPr lang="en-US" sz="1400" b="0" i="0" dirty="0">
                <a:solidFill>
                  <a:srgbClr val="374151"/>
                </a:solidFill>
                <a:effectLst/>
                <a:latin typeface="Söhne"/>
              </a:rPr>
              <a:t>Best practices for providing feedback and assessment in online environments, and managing online meetings and webinars.</a:t>
            </a:r>
            <a:endParaRPr lang="en-US" sz="2000" dirty="0">
              <a:solidFill>
                <a:schemeClr val="tx2"/>
              </a:solidFill>
            </a:endParaRPr>
          </a:p>
          <a:p>
            <a:pPr marL="0" indent="0" algn="just">
              <a:buNone/>
            </a:pPr>
            <a:r>
              <a:rPr lang="en-US" sz="2000" b="1" dirty="0">
                <a:solidFill>
                  <a:srgbClr val="0000FF"/>
                </a:solidFill>
              </a:rPr>
              <a:t>7. Adaptive teachers for disruptive learning scenarios: looking for digital solutions</a:t>
            </a:r>
          </a:p>
          <a:p>
            <a:pPr algn="just"/>
            <a:r>
              <a:rPr lang="en-US" sz="1400" b="0" i="0" dirty="0">
                <a:solidFill>
                  <a:srgbClr val="374151"/>
                </a:solidFill>
                <a:effectLst/>
                <a:latin typeface="Söhne"/>
              </a:rPr>
              <a:t>Module introduces disruptive learning in situations like COVID-19 and explores digital school potential. </a:t>
            </a:r>
          </a:p>
          <a:p>
            <a:pPr algn="just"/>
            <a:r>
              <a:rPr lang="en-US" sz="1400" b="0" i="0" dirty="0">
                <a:solidFill>
                  <a:srgbClr val="374151"/>
                </a:solidFill>
                <a:effectLst/>
                <a:latin typeface="Söhne"/>
              </a:rPr>
              <a:t>Participants examine past scenarios and learn about latest educational tech trends to improve learning experience. </a:t>
            </a:r>
          </a:p>
          <a:p>
            <a:pPr algn="just"/>
            <a:r>
              <a:rPr lang="en-US" sz="1400" b="0" i="0" dirty="0">
                <a:solidFill>
                  <a:srgbClr val="374151"/>
                </a:solidFill>
                <a:effectLst/>
                <a:latin typeface="Söhne"/>
              </a:rPr>
              <a:t>Module studies digital leadership and concludes with an intervention project designed in collaboration with different actors.</a:t>
            </a:r>
            <a:endParaRPr lang="en-US" sz="2000" dirty="0">
              <a:solidFill>
                <a:schemeClr val="tx2"/>
              </a:solidFill>
            </a:endParaRPr>
          </a:p>
          <a:p>
            <a:pPr marL="0" indent="0" algn="just">
              <a:buNone/>
            </a:pPr>
            <a:r>
              <a:rPr lang="en-US" sz="2000" b="1" dirty="0">
                <a:solidFill>
                  <a:srgbClr val="0000FF"/>
                </a:solidFill>
              </a:rPr>
              <a:t>8. Teachers as Future Multipliers – How To </a:t>
            </a:r>
          </a:p>
          <a:p>
            <a:pPr algn="just"/>
            <a:r>
              <a:rPr lang="en-US" sz="1400" b="0" i="0" dirty="0">
                <a:solidFill>
                  <a:srgbClr val="343541"/>
                </a:solidFill>
                <a:effectLst/>
                <a:latin typeface="Söhne"/>
              </a:rPr>
              <a:t>This module equips teachers with the competencies and skills to promote and raise awareness of the ONLIFE project. </a:t>
            </a:r>
          </a:p>
          <a:p>
            <a:pPr algn="just"/>
            <a:r>
              <a:rPr lang="en-US" sz="1400" b="0" i="0" dirty="0">
                <a:solidFill>
                  <a:srgbClr val="343541"/>
                </a:solidFill>
                <a:effectLst/>
                <a:latin typeface="Söhne"/>
              </a:rPr>
              <a:t>Participants will explore communication strategies and tools, learn how to adapt the ONLIFE approach, and develop a toolkit for promoting the project. </a:t>
            </a:r>
          </a:p>
          <a:p>
            <a:pPr algn="just"/>
            <a:r>
              <a:rPr lang="en-US" sz="1400" b="0" i="0" dirty="0">
                <a:solidFill>
                  <a:srgbClr val="343541"/>
                </a:solidFill>
                <a:effectLst/>
                <a:latin typeface="Söhne"/>
              </a:rPr>
              <a:t>The module emphasizes ongoing collaboration and community building among teachers and other stakeholders, and teaches participants how to build and maintain networks of multipliers.</a:t>
            </a:r>
            <a:endParaRPr lang="en-US" sz="2000" dirty="0">
              <a:solidFill>
                <a:schemeClr val="tx2"/>
              </a:solidFill>
            </a:endParaRPr>
          </a:p>
          <a:p>
            <a:pPr marL="0" indent="0">
              <a:buFont typeface="Arial" panose="020B0604020202020204" pitchFamily="34" charset="0"/>
              <a:buNone/>
            </a:pPr>
            <a:endParaRPr lang="en-US" sz="2000" dirty="0">
              <a:solidFill>
                <a:schemeClr val="tx2"/>
              </a:solidFill>
            </a:endParaRPr>
          </a:p>
        </p:txBody>
      </p:sp>
      <p:sp>
        <p:nvSpPr>
          <p:cNvPr id="6" name="Title 1">
            <a:extLst>
              <a:ext uri="{FF2B5EF4-FFF2-40B4-BE49-F238E27FC236}">
                <a16:creationId xmlns:a16="http://schemas.microsoft.com/office/drawing/2014/main" id="{D0B55914-3066-D854-DB25-B31D9FF1EE1B}"/>
              </a:ext>
            </a:extLst>
          </p:cNvPr>
          <p:cNvSpPr txBox="1">
            <a:spLocks/>
          </p:cNvSpPr>
          <p:nvPr/>
        </p:nvSpPr>
        <p:spPr>
          <a:xfrm>
            <a:off x="1701738" y="204043"/>
            <a:ext cx="8126044" cy="83622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solidFill>
                  <a:schemeClr val="tx2"/>
                </a:solidFill>
              </a:rPr>
              <a:t>ONLIFE Training Course Modules</a:t>
            </a:r>
            <a:endParaRPr kumimoji="0" lang="en-US" sz="36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00925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60D05D2D-CB6A-431B-BE4A-2A7FCC9FA2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ounded Rectangle 5">
            <a:extLst>
              <a:ext uri="{FF2B5EF4-FFF2-40B4-BE49-F238E27FC236}">
                <a16:creationId xmlns:a16="http://schemas.microsoft.com/office/drawing/2014/main" id="{E84CD6E5-269B-4A44-867D-78DBB4DFF7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990600"/>
            <a:ext cx="1027176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E65144C4-76EC-41AE-A2B5-D5EC5FE52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513" y="4356100"/>
            <a:ext cx="2874963" cy="619125"/>
          </a:xfrm>
          <a:prstGeom prst="rect">
            <a:avLst/>
          </a:prstGeom>
        </p:spPr>
      </p:pic>
      <p:pic>
        <p:nvPicPr>
          <p:cNvPr id="29" name="Picture 28" descr="Graphical user interface, application, PowerPoint&#10;&#10;Description automatically generated">
            <a:extLst>
              <a:ext uri="{FF2B5EF4-FFF2-40B4-BE49-F238E27FC236}">
                <a16:creationId xmlns:a16="http://schemas.microsoft.com/office/drawing/2014/main" id="{6BDEAA55-E7BC-4FA8-93F3-E2BE09878118}"/>
              </a:ext>
            </a:extLst>
          </p:cNvPr>
          <p:cNvPicPr/>
          <p:nvPr/>
        </p:nvPicPr>
        <p:blipFill rotWithShape="1">
          <a:blip r:embed="rId3">
            <a:extLst>
              <a:ext uri="{28A0092B-C50C-407E-A947-70E740481C1C}">
                <a14:useLocalDpi xmlns:a14="http://schemas.microsoft.com/office/drawing/2010/main" val="0"/>
              </a:ext>
            </a:extLst>
          </a:blip>
          <a:srcRect l="32583" t="23253" r="55917" b="61630"/>
          <a:stretch/>
        </p:blipFill>
        <p:spPr>
          <a:xfrm>
            <a:off x="4244975" y="1309688"/>
            <a:ext cx="1801813" cy="1608138"/>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1589623A-F9FB-469A-B011-1C00B3464F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14193" y="3110706"/>
            <a:ext cx="1801813" cy="1992313"/>
          </a:xfrm>
          <a:prstGeom prst="rect">
            <a:avLst/>
          </a:prstGeom>
        </p:spPr>
      </p:pic>
      <p:pic>
        <p:nvPicPr>
          <p:cNvPr id="30" name="Picture 29">
            <a:extLst>
              <a:ext uri="{FF2B5EF4-FFF2-40B4-BE49-F238E27FC236}">
                <a16:creationId xmlns:a16="http://schemas.microsoft.com/office/drawing/2014/main" id="{57135399-0596-47C7-BB89-026710FB56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97397" y="1194596"/>
            <a:ext cx="2339655" cy="823501"/>
          </a:xfrm>
          <a:prstGeom prst="rect">
            <a:avLst/>
          </a:prstGeom>
        </p:spPr>
      </p:pic>
      <p:pic>
        <p:nvPicPr>
          <p:cNvPr id="32" name="Picture 31" descr="Universitat de Barcelona">
            <a:extLst>
              <a:ext uri="{FF2B5EF4-FFF2-40B4-BE49-F238E27FC236}">
                <a16:creationId xmlns:a16="http://schemas.microsoft.com/office/drawing/2014/main" id="{24DC2B39-EECA-44B7-923A-CC5F27B2F67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26050" y="3168075"/>
            <a:ext cx="2587625" cy="798513"/>
          </a:xfrm>
          <a:prstGeom prst="rect">
            <a:avLst/>
          </a:prstGeom>
        </p:spPr>
      </p:pic>
      <p:pic>
        <p:nvPicPr>
          <p:cNvPr id="25" name="Picture 24" descr="Logo&#10;&#10;Description automatically generated">
            <a:extLst>
              <a:ext uri="{FF2B5EF4-FFF2-40B4-BE49-F238E27FC236}">
                <a16:creationId xmlns:a16="http://schemas.microsoft.com/office/drawing/2014/main" id="{F8855404-B6FD-4BEB-A0A6-C0357AD4ADB4}"/>
              </a:ext>
            </a:extLst>
          </p:cNvPr>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251315" y="1508124"/>
            <a:ext cx="1801813" cy="1292226"/>
          </a:xfrm>
          <a:prstGeom prst="rect">
            <a:avLst/>
          </a:prstGeom>
        </p:spPr>
      </p:pic>
      <p:pic>
        <p:nvPicPr>
          <p:cNvPr id="27" name="Picture 8">
            <a:extLst>
              <a:ext uri="{FF2B5EF4-FFF2-40B4-BE49-F238E27FC236}">
                <a16:creationId xmlns:a16="http://schemas.microsoft.com/office/drawing/2014/main" id="{6DB4E832-4C9F-4FE1-85F5-D3DB652286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493735" y="3227464"/>
            <a:ext cx="1586546" cy="1586546"/>
          </a:xfrm>
          <a:prstGeom prst="rect">
            <a:avLst/>
          </a:prstGeom>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DAA338B2-2B69-44D5-AE7D-D64528D7FD5B}"/>
              </a:ext>
            </a:extLst>
          </p:cNvPr>
          <p:cNvSpPr>
            <a:spLocks noGrp="1"/>
          </p:cNvSpPr>
          <p:nvPr>
            <p:ph type="title"/>
          </p:nvPr>
        </p:nvSpPr>
        <p:spPr>
          <a:xfrm>
            <a:off x="960120" y="50800"/>
            <a:ext cx="10271760" cy="936626"/>
          </a:xfrm>
        </p:spPr>
        <p:txBody>
          <a:bodyPr vert="horz" lIns="91440" tIns="45720" rIns="91440" bIns="45720" rtlCol="0" anchor="ctr">
            <a:normAutofit/>
          </a:bodyPr>
          <a:lstStyle/>
          <a:p>
            <a:pPr algn="ctr"/>
            <a:r>
              <a:rPr lang="en-US" sz="4000" kern="1200" dirty="0">
                <a:solidFill>
                  <a:schemeClr val="tx1">
                    <a:lumMod val="75000"/>
                    <a:lumOff val="25000"/>
                  </a:schemeClr>
                </a:solidFill>
                <a:latin typeface="+mj-lt"/>
                <a:ea typeface="+mj-ea"/>
                <a:cs typeface="+mj-cs"/>
              </a:rPr>
              <a:t>The ONLIFE Partners</a:t>
            </a:r>
          </a:p>
        </p:txBody>
      </p:sp>
      <p:pic>
        <p:nvPicPr>
          <p:cNvPr id="7" name="Picture 6">
            <a:extLst>
              <a:ext uri="{FF2B5EF4-FFF2-40B4-BE49-F238E27FC236}">
                <a16:creationId xmlns:a16="http://schemas.microsoft.com/office/drawing/2014/main" id="{EE84DC83-812C-A69E-E3B2-4F00F5CD81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84890" y="3604784"/>
            <a:ext cx="3068815" cy="2169869"/>
          </a:xfrm>
          <a:prstGeom prst="rect">
            <a:avLst/>
          </a:prstGeom>
        </p:spPr>
      </p:pic>
      <p:pic>
        <p:nvPicPr>
          <p:cNvPr id="9" name="Picture 8">
            <a:extLst>
              <a:ext uri="{FF2B5EF4-FFF2-40B4-BE49-F238E27FC236}">
                <a16:creationId xmlns:a16="http://schemas.microsoft.com/office/drawing/2014/main" id="{D5F12117-1477-6233-C477-D0466A20B1D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578573" y="2210302"/>
            <a:ext cx="2130422" cy="759501"/>
          </a:xfrm>
          <a:prstGeom prst="rect">
            <a:avLst/>
          </a:prstGeom>
        </p:spPr>
      </p:pic>
      <p:pic>
        <p:nvPicPr>
          <p:cNvPr id="11" name="Picture 10">
            <a:extLst>
              <a:ext uri="{FF2B5EF4-FFF2-40B4-BE49-F238E27FC236}">
                <a16:creationId xmlns:a16="http://schemas.microsoft.com/office/drawing/2014/main" id="{E9EB71B8-74C2-1B92-B1A7-486D8C2EAE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41810" y="1289208"/>
            <a:ext cx="2801750" cy="2790698"/>
          </a:xfrm>
          <a:prstGeom prst="rect">
            <a:avLst/>
          </a:prstGeom>
        </p:spPr>
      </p:pic>
    </p:spTree>
    <p:extLst>
      <p:ext uri="{BB962C8B-B14F-4D97-AF65-F5344CB8AC3E}">
        <p14:creationId xmlns:p14="http://schemas.microsoft.com/office/powerpoint/2010/main" val="13310985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2091</TotalTime>
  <Words>729</Words>
  <Application>Microsoft Office PowerPoint</Application>
  <PresentationFormat>Widescreen</PresentationFormat>
  <Paragraphs>52</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Söhne</vt:lpstr>
      <vt:lpstr>Wingdings</vt:lpstr>
      <vt:lpstr>1_Office Theme</vt:lpstr>
      <vt:lpstr>PowerPoint Presentation</vt:lpstr>
      <vt:lpstr>PowerPoint Presentation</vt:lpstr>
      <vt:lpstr>PowerPoint Presentation</vt:lpstr>
      <vt:lpstr>PowerPoint Presentation</vt:lpstr>
      <vt:lpstr>The ONLIFE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Daphne Kampani</dc:creator>
  <cp:lastModifiedBy>HP</cp:lastModifiedBy>
  <cp:revision>116</cp:revision>
  <dcterms:created xsi:type="dcterms:W3CDTF">2022-11-16T09:05:15Z</dcterms:created>
  <dcterms:modified xsi:type="dcterms:W3CDTF">2023-05-01T08:53:23Z</dcterms:modified>
</cp:coreProperties>
</file>